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11" r:id="rId3"/>
    <p:sldId id="332" r:id="rId4"/>
    <p:sldId id="333" r:id="rId5"/>
    <p:sldId id="330" r:id="rId6"/>
    <p:sldId id="319" r:id="rId7"/>
    <p:sldId id="270" r:id="rId8"/>
    <p:sldId id="274" r:id="rId9"/>
    <p:sldId id="276" r:id="rId10"/>
    <p:sldId id="278" r:id="rId11"/>
    <p:sldId id="275" r:id="rId12"/>
    <p:sldId id="320" r:id="rId13"/>
    <p:sldId id="313" r:id="rId14"/>
    <p:sldId id="314" r:id="rId15"/>
    <p:sldId id="315" r:id="rId16"/>
    <p:sldId id="328" r:id="rId17"/>
    <p:sldId id="321" r:id="rId18"/>
    <p:sldId id="263" r:id="rId19"/>
    <p:sldId id="316" r:id="rId20"/>
    <p:sldId id="323" r:id="rId21"/>
    <p:sldId id="322" r:id="rId22"/>
    <p:sldId id="269" r:id="rId23"/>
    <p:sldId id="325" r:id="rId24"/>
    <p:sldId id="327" r:id="rId25"/>
    <p:sldId id="326" r:id="rId26"/>
    <p:sldId id="329" r:id="rId27"/>
    <p:sldId id="324" r:id="rId28"/>
    <p:sldId id="272" r:id="rId29"/>
    <p:sldId id="277" r:id="rId30"/>
    <p:sldId id="318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8465D3-AAB6-4CFA-8EC9-533CC9B8970E}" v="12" dt="2023-07-15T12:13:47.164"/>
    <p1510:client id="{ED1F197A-5E72-4051-89EB-401A16FF6143}" v="51" dt="2023-07-20T01:27:36.5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jpe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jpeg"/><Relationship Id="rId5" Type="http://schemas.openxmlformats.org/officeDocument/2006/relationships/image" Target="../media/image7.png"/><Relationship Id="rId15" Type="http://schemas.openxmlformats.org/officeDocument/2006/relationships/image" Target="../media/image17.jpeg"/><Relationship Id="rId10" Type="http://schemas.openxmlformats.org/officeDocument/2006/relationships/image" Target="../media/image12.jpeg"/><Relationship Id="rId19" Type="http://schemas.openxmlformats.org/officeDocument/2006/relationships/image" Target="../media/image21.png"/><Relationship Id="rId4" Type="http://schemas.openxmlformats.org/officeDocument/2006/relationships/image" Target="../media/image6.png"/><Relationship Id="rId9" Type="http://schemas.openxmlformats.org/officeDocument/2006/relationships/image" Target="../media/image11.jpe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792" y="2404534"/>
            <a:ext cx="8649048" cy="1646302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Data – The Fabric</a:t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Of Our Lives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SQL Saturday Baton Rouge – July 29, 2023</a:t>
            </a:r>
          </a:p>
        </p:txBody>
      </p:sp>
    </p:spTree>
    <p:extLst>
      <p:ext uri="{BB962C8B-B14F-4D97-AF65-F5344CB8AC3E}">
        <p14:creationId xmlns:p14="http://schemas.microsoft.com/office/powerpoint/2010/main" val="3341122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21D31-3768-7953-13AE-966404469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3D09B-8477-AC87-2F08-6EDE79E87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7AAB33-67A2-CF60-B3DB-13FA1220A1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30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5400" dirty="0">
                <a:solidFill>
                  <a:schemeClr val="accent2"/>
                </a:solidFill>
              </a:rPr>
              <a:t>SaaS Foundation, part 2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78BEF3-28CA-3A6F-C5FD-0B3353D868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54942" y="1783453"/>
            <a:ext cx="7360382" cy="423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290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21D31-3768-7953-13AE-966404469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3D09B-8477-AC87-2F08-6EDE79E87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7AAB33-67A2-CF60-B3DB-13FA1220A1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0"/>
            <a:ext cx="1219199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770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What is a Lakehouse?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865614"/>
          </a:xfrm>
        </p:spPr>
        <p:txBody>
          <a:bodyPr>
            <a:noAutofit/>
          </a:bodyPr>
          <a:lstStyle/>
          <a:p>
            <a:pPr algn="l"/>
            <a:r>
              <a:rPr lang="en-US" sz="2400" dirty="0"/>
              <a:t>“…An open architecture that combines the best elements of data lakes and data warehouses.”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Proposed by Databricks in whitepapers in 2020/2021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10 key features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Often organized in medallion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732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2238" y="570452"/>
            <a:ext cx="8019875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Key features of a Lakehouse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Transaction (ACID) support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Schema enforcement and governance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Supports BI tools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Storage is de-coupled from Compute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Open standards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27616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2238" y="570452"/>
            <a:ext cx="8019875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More key features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Supports both structured and unstructured data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Supports multiple types of analytics workloads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Real-time streaming data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Security and access control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Data governance and data catalogs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10566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2238" y="570452"/>
            <a:ext cx="8019875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Delta Parquet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Delta layer provides compatibility for ACID transactions, as well as schema drift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All delta is parquet, not all parquet is delta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2910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2238" y="570452"/>
            <a:ext cx="8019875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Medallion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Bronze layer – raw data, staging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Silver layer – cleansed and conformed data, possibly third-normal form (3NF)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Gold layer – curated and transformed, possibly in a star schema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Learn more at:  www.databricks.com/glossary/medallion-architecture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32801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Lakehouse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Learn more at: https://learn.microsoft.com/en-us/fabric/data-engineering/lakehouse-overview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41951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Synapse Data Warehouse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More traditional data warehousing experience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Structured data, usually in a star schema relationship (</a:t>
            </a:r>
            <a:r>
              <a:rPr lang="en-US" sz="2400" dirty="0" err="1"/>
              <a:t>ie</a:t>
            </a:r>
            <a:r>
              <a:rPr lang="en-US" sz="2400" dirty="0"/>
              <a:t>. facts and dimension)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Develop primarily with T-SQL; Query with T-SQL code or visual editor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Data is still stored in the open-source Delta Parquet format!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69488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3">
            <a:extLst>
              <a:ext uri="{FF2B5EF4-FFF2-40B4-BE49-F238E27FC236}">
                <a16:creationId xmlns:a16="http://schemas.microsoft.com/office/drawing/2014/main" id="{650E806A-B659-CFFE-A625-116D91E31518}"/>
              </a:ext>
            </a:extLst>
          </p:cNvPr>
          <p:cNvSpPr txBox="1">
            <a:spLocks/>
          </p:cNvSpPr>
          <p:nvPr/>
        </p:nvSpPr>
        <p:spPr>
          <a:xfrm>
            <a:off x="1217137" y="3956323"/>
            <a:ext cx="3248526" cy="4709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marR="0" indent="0" algn="ctr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200" b="0" i="0" u="none" strike="noStrike" kern="1200" cap="none" spc="0" normalizeH="0" baseline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414954"/>
                </a:solidFill>
                <a:effectLst/>
                <a:uLnTx/>
                <a:uFillTx/>
                <a:latin typeface="Segoe UI Light" charset="0"/>
                <a:cs typeface="Segoe UI Light" charset="0"/>
              </a:rPr>
              <a:t>Chris Hyde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14954"/>
              </a:solidFill>
              <a:effectLst/>
              <a:uLnTx/>
              <a:uFillTx/>
              <a:latin typeface="Segoe UI Light" charset="0"/>
              <a:cs typeface="Segoe UI Light" charset="0"/>
            </a:endParaRPr>
          </a:p>
        </p:txBody>
      </p:sp>
      <p:sp>
        <p:nvSpPr>
          <p:cNvPr id="5" name="Text Placeholder 44">
            <a:extLst>
              <a:ext uri="{FF2B5EF4-FFF2-40B4-BE49-F238E27FC236}">
                <a16:creationId xmlns:a16="http://schemas.microsoft.com/office/drawing/2014/main" id="{BDA512D8-0FBA-9BE8-8A82-B12631B2BF76}"/>
              </a:ext>
            </a:extLst>
          </p:cNvPr>
          <p:cNvSpPr txBox="1">
            <a:spLocks/>
          </p:cNvSpPr>
          <p:nvPr/>
        </p:nvSpPr>
        <p:spPr>
          <a:xfrm>
            <a:off x="866436" y="4420326"/>
            <a:ext cx="3904735" cy="405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  <a:lvl2pPr marL="342900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2pPr>
            <a:lvl3pPr marL="638175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3pPr>
            <a:lvl4pPr marL="922338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4pPr>
            <a:lvl5pPr marL="1189038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CCCD3"/>
                </a:solidFill>
                <a:effectLst/>
                <a:uLnTx/>
                <a:uFillTx/>
                <a:latin typeface="Segoe UI"/>
                <a:cs typeface="Segoe UI Light" charset="0"/>
              </a:rPr>
              <a:t>Owner and Principal Consultant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CCCD3"/>
                </a:solidFill>
                <a:effectLst/>
                <a:uLnTx/>
                <a:uFillTx/>
                <a:latin typeface="Segoe UI"/>
                <a:cs typeface="Segoe UI Light" charset="0"/>
              </a:rPr>
              <a:t>Hydrate Consulting, LLC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CCCD3"/>
              </a:solidFill>
              <a:effectLst/>
              <a:uLnTx/>
              <a:uFillTx/>
              <a:latin typeface="Segoe UI"/>
              <a:cs typeface="Segoe UI Light" charset="0"/>
            </a:endParaRPr>
          </a:p>
        </p:txBody>
      </p:sp>
      <p:sp>
        <p:nvSpPr>
          <p:cNvPr id="6" name="Text Placeholder 149">
            <a:extLst>
              <a:ext uri="{FF2B5EF4-FFF2-40B4-BE49-F238E27FC236}">
                <a16:creationId xmlns:a16="http://schemas.microsoft.com/office/drawing/2014/main" id="{195E63DD-9D84-66B4-519A-3EBC18E08255}"/>
              </a:ext>
            </a:extLst>
          </p:cNvPr>
          <p:cNvSpPr txBox="1">
            <a:spLocks/>
          </p:cNvSpPr>
          <p:nvPr/>
        </p:nvSpPr>
        <p:spPr>
          <a:xfrm>
            <a:off x="5808434" y="774861"/>
            <a:ext cx="3573710" cy="56960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  <a:lvl2pPr marL="342900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2pPr>
            <a:lvl3pPr marL="638175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3pPr>
            <a:lvl4pPr marL="922338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4pPr>
            <a:lvl5pPr marL="1189038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413A"/>
                </a:solidFill>
                <a:effectLst/>
                <a:uLnTx/>
                <a:uFillTx/>
                <a:latin typeface="Segoe UI"/>
                <a:cs typeface="Segoe UI Light" charset="0"/>
              </a:rPr>
              <a:t>He / him pronouns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9413A"/>
              </a:solidFill>
              <a:effectLst/>
              <a:uLnTx/>
              <a:uFillTx/>
              <a:latin typeface="Segoe UI"/>
              <a:cs typeface="Segoe U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413A"/>
                </a:solidFill>
                <a:effectLst/>
                <a:uLnTx/>
                <a:uFillTx/>
                <a:latin typeface="Segoe UI"/>
                <a:cs typeface="Segoe UI Light" charset="0"/>
              </a:rPr>
              <a:t>Microsoft Data Platform MVP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9413A"/>
              </a:solidFill>
              <a:effectLst/>
              <a:uLnTx/>
              <a:uFillTx/>
              <a:latin typeface="Segoe UI"/>
              <a:cs typeface="Segoe U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413A"/>
                </a:solidFill>
                <a:effectLst/>
                <a:uLnTx/>
                <a:uFillTx/>
                <a:latin typeface="Segoe UI"/>
                <a:cs typeface="Segoe UI Light" charset="0"/>
              </a:rPr>
              <a:t>MCSE: Data Management and Analytics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9413A"/>
              </a:solidFill>
              <a:effectLst/>
              <a:uLnTx/>
              <a:uFillTx/>
              <a:latin typeface="Segoe UI"/>
              <a:cs typeface="Segoe U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413A"/>
                </a:solidFill>
                <a:effectLst/>
                <a:uLnTx/>
                <a:uFillTx/>
                <a:latin typeface="Segoe UI"/>
                <a:cs typeface="Segoe UI Light" charset="0"/>
              </a:rPr>
              <a:t>Albuquerque data platform group leader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9413A"/>
              </a:solidFill>
              <a:effectLst/>
              <a:uLnTx/>
              <a:uFillTx/>
              <a:latin typeface="Segoe UI"/>
              <a:cs typeface="Segoe U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9413A"/>
              </a:solidFill>
              <a:effectLst/>
              <a:uLnTx/>
              <a:uFillTx/>
              <a:latin typeface="Segoe UI"/>
              <a:cs typeface="Segoe U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413A"/>
                </a:solidFill>
                <a:effectLst/>
                <a:uLnTx/>
                <a:uFillTx/>
                <a:latin typeface="Segoe UI"/>
                <a:cs typeface="Segoe UI Light" charset="0"/>
              </a:rPr>
              <a:t>Contact me: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413A"/>
                </a:solidFill>
                <a:effectLst/>
                <a:uLnTx/>
                <a:uFillTx/>
                <a:latin typeface="Segoe UI"/>
                <a:cs typeface="Segoe UI Light" charset="0"/>
              </a:rPr>
              <a:t>Twitter:  @ChrisHyde325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9413A"/>
                </a:solidFill>
                <a:effectLst/>
                <a:uLnTx/>
                <a:uFillTx/>
                <a:latin typeface="Segoe UI"/>
                <a:cs typeface="Segoe UI Light" charset="0"/>
              </a:rPr>
              <a:t>Email:  chrishyde325@gmail.com</a:t>
            </a:r>
          </a:p>
        </p:txBody>
      </p:sp>
      <p:pic>
        <p:nvPicPr>
          <p:cNvPr id="7" name="Picture Placeholder 3">
            <a:extLst>
              <a:ext uri="{FF2B5EF4-FFF2-40B4-BE49-F238E27FC236}">
                <a16:creationId xmlns:a16="http://schemas.microsoft.com/office/drawing/2014/main" id="{8623CDD5-A2D7-E061-D3F3-A6F420010A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611" y="774861"/>
            <a:ext cx="1938490" cy="2713887"/>
          </a:xfrm>
          <a:prstGeom prst="ellipse">
            <a:avLst/>
          </a:prstGeom>
          <a:solidFill>
            <a:srgbClr val="FFFFFF">
              <a:lumMod val="95000"/>
            </a:srgbClr>
          </a:solidFill>
        </p:spPr>
      </p:pic>
      <p:sp>
        <p:nvSpPr>
          <p:cNvPr id="8" name="Text Placeholder 157">
            <a:extLst>
              <a:ext uri="{FF2B5EF4-FFF2-40B4-BE49-F238E27FC236}">
                <a16:creationId xmlns:a16="http://schemas.microsoft.com/office/drawing/2014/main" id="{61A8194F-8FD9-6238-50ED-873AF2E394EF}"/>
              </a:ext>
            </a:extLst>
          </p:cNvPr>
          <p:cNvSpPr txBox="1">
            <a:spLocks/>
          </p:cNvSpPr>
          <p:nvPr/>
        </p:nvSpPr>
        <p:spPr>
          <a:xfrm>
            <a:off x="2542947" y="5209584"/>
            <a:ext cx="1342264" cy="2442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1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2pPr>
            <a:lvl3pPr marL="638175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3pPr>
            <a:lvl4pPr marL="922338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4pPr>
            <a:lvl5pPr marL="1189038" indent="-3429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Segoe U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2CCCD3"/>
              </a:buClr>
              <a:buSzTx/>
              <a:buFont typeface="Arial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F9413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@ChrisHyde325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9413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79ED12B-548E-CCA5-C8D5-2429C12F3321}"/>
              </a:ext>
            </a:extLst>
          </p:cNvPr>
          <p:cNvGrpSpPr/>
          <p:nvPr/>
        </p:nvGrpSpPr>
        <p:grpSpPr>
          <a:xfrm>
            <a:off x="2339406" y="5224253"/>
            <a:ext cx="229600" cy="229600"/>
            <a:chOff x="5748554" y="5146675"/>
            <a:chExt cx="353832" cy="353832"/>
          </a:xfrm>
        </p:grpSpPr>
        <p:sp>
          <p:nvSpPr>
            <p:cNvPr id="10" name="Freeform 383">
              <a:extLst>
                <a:ext uri="{FF2B5EF4-FFF2-40B4-BE49-F238E27FC236}">
                  <a16:creationId xmlns:a16="http://schemas.microsoft.com/office/drawing/2014/main" id="{E6351DC0-0218-F244-C7E5-6FB90B076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2152" y="5257800"/>
              <a:ext cx="159336" cy="137932"/>
            </a:xfrm>
            <a:custGeom>
              <a:avLst/>
              <a:gdLst>
                <a:gd name="T0" fmla="*/ 458484450 w 64"/>
                <a:gd name="T1" fmla="*/ 49083328 h 56"/>
                <a:gd name="T2" fmla="*/ 408336961 w 64"/>
                <a:gd name="T3" fmla="*/ 63107136 h 56"/>
                <a:gd name="T4" fmla="*/ 444156978 w 64"/>
                <a:gd name="T5" fmla="*/ 7011904 h 56"/>
                <a:gd name="T6" fmla="*/ 386847091 w 64"/>
                <a:gd name="T7" fmla="*/ 28047616 h 56"/>
                <a:gd name="T8" fmla="*/ 386847091 w 64"/>
                <a:gd name="T9" fmla="*/ 28047616 h 56"/>
                <a:gd name="T10" fmla="*/ 315207056 w 64"/>
                <a:gd name="T11" fmla="*/ 0 h 56"/>
                <a:gd name="T12" fmla="*/ 222077151 w 64"/>
                <a:gd name="T13" fmla="*/ 98166656 h 56"/>
                <a:gd name="T14" fmla="*/ 229242225 w 64"/>
                <a:gd name="T15" fmla="*/ 119202368 h 56"/>
                <a:gd name="T16" fmla="*/ 229242225 w 64"/>
                <a:gd name="T17" fmla="*/ 119202368 h 56"/>
                <a:gd name="T18" fmla="*/ 28654944 w 64"/>
                <a:gd name="T19" fmla="*/ 21035712 h 56"/>
                <a:gd name="T20" fmla="*/ 57309887 w 64"/>
                <a:gd name="T21" fmla="*/ 147249984 h 56"/>
                <a:gd name="T22" fmla="*/ 14327472 w 64"/>
                <a:gd name="T23" fmla="*/ 140238080 h 56"/>
                <a:gd name="T24" fmla="*/ 85964831 w 64"/>
                <a:gd name="T25" fmla="*/ 238404736 h 56"/>
                <a:gd name="T26" fmla="*/ 42982415 w 64"/>
                <a:gd name="T27" fmla="*/ 238404736 h 56"/>
                <a:gd name="T28" fmla="*/ 128949923 w 64"/>
                <a:gd name="T29" fmla="*/ 308523776 h 56"/>
                <a:gd name="T30" fmla="*/ 0 w 64"/>
                <a:gd name="T31" fmla="*/ 350595200 h 56"/>
                <a:gd name="T32" fmla="*/ 150439792 w 64"/>
                <a:gd name="T33" fmla="*/ 392666624 h 56"/>
                <a:gd name="T34" fmla="*/ 415502035 w 64"/>
                <a:gd name="T35" fmla="*/ 98166656 h 56"/>
                <a:gd name="T36" fmla="*/ 415502035 w 64"/>
                <a:gd name="T37" fmla="*/ 98166656 h 56"/>
                <a:gd name="T38" fmla="*/ 415502035 w 64"/>
                <a:gd name="T39" fmla="*/ 98166656 h 56"/>
                <a:gd name="T40" fmla="*/ 415502035 w 64"/>
                <a:gd name="T41" fmla="*/ 98166656 h 56"/>
                <a:gd name="T42" fmla="*/ 458484450 w 64"/>
                <a:gd name="T43" fmla="*/ 49083328 h 5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4" h="56">
                  <a:moveTo>
                    <a:pt x="64" y="7"/>
                  </a:moveTo>
                  <a:cubicBezTo>
                    <a:pt x="63" y="7"/>
                    <a:pt x="60" y="9"/>
                    <a:pt x="57" y="9"/>
                  </a:cubicBezTo>
                  <a:cubicBezTo>
                    <a:pt x="59" y="8"/>
                    <a:pt x="61" y="4"/>
                    <a:pt x="62" y="1"/>
                  </a:cubicBezTo>
                  <a:cubicBezTo>
                    <a:pt x="60" y="3"/>
                    <a:pt x="56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2" y="2"/>
                    <a:pt x="48" y="0"/>
                    <a:pt x="44" y="0"/>
                  </a:cubicBezTo>
                  <a:cubicBezTo>
                    <a:pt x="37" y="0"/>
                    <a:pt x="31" y="6"/>
                    <a:pt x="31" y="14"/>
                  </a:cubicBezTo>
                  <a:cubicBezTo>
                    <a:pt x="31" y="15"/>
                    <a:pt x="31" y="16"/>
                    <a:pt x="32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22" y="17"/>
                    <a:pt x="10" y="12"/>
                    <a:pt x="4" y="3"/>
                  </a:cubicBezTo>
                  <a:cubicBezTo>
                    <a:pt x="0" y="10"/>
                    <a:pt x="3" y="18"/>
                    <a:pt x="8" y="21"/>
                  </a:cubicBezTo>
                  <a:cubicBezTo>
                    <a:pt x="6" y="22"/>
                    <a:pt x="3" y="21"/>
                    <a:pt x="2" y="20"/>
                  </a:cubicBezTo>
                  <a:cubicBezTo>
                    <a:pt x="2" y="25"/>
                    <a:pt x="4" y="31"/>
                    <a:pt x="12" y="34"/>
                  </a:cubicBezTo>
                  <a:cubicBezTo>
                    <a:pt x="10" y="35"/>
                    <a:pt x="8" y="34"/>
                    <a:pt x="6" y="34"/>
                  </a:cubicBezTo>
                  <a:cubicBezTo>
                    <a:pt x="7" y="38"/>
                    <a:pt x="12" y="44"/>
                    <a:pt x="18" y="44"/>
                  </a:cubicBezTo>
                  <a:cubicBezTo>
                    <a:pt x="16" y="46"/>
                    <a:pt x="9" y="51"/>
                    <a:pt x="0" y="50"/>
                  </a:cubicBezTo>
                  <a:cubicBezTo>
                    <a:pt x="6" y="54"/>
                    <a:pt x="13" y="56"/>
                    <a:pt x="21" y="56"/>
                  </a:cubicBezTo>
                  <a:cubicBezTo>
                    <a:pt x="42" y="56"/>
                    <a:pt x="58" y="37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0" y="13"/>
                    <a:pt x="62" y="10"/>
                    <a:pt x="64" y="7"/>
                  </a:cubicBezTo>
                  <a:close/>
                </a:path>
              </a:pathLst>
            </a:custGeom>
            <a:solidFill>
              <a:srgbClr val="FFFFFF">
                <a:lumMod val="50000"/>
              </a:srgbClr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11" name="Rounded Rectangle 92">
              <a:extLst>
                <a:ext uri="{FF2B5EF4-FFF2-40B4-BE49-F238E27FC236}">
                  <a16:creationId xmlns:a16="http://schemas.microsoft.com/office/drawing/2014/main" id="{AA918090-64E3-59F9-295D-53C2667F147C}"/>
                </a:ext>
              </a:extLst>
            </p:cNvPr>
            <p:cNvSpPr/>
            <p:nvPr/>
          </p:nvSpPr>
          <p:spPr>
            <a:xfrm>
              <a:off x="5748554" y="5146675"/>
              <a:ext cx="353832" cy="353832"/>
            </a:xfrm>
            <a:prstGeom prst="roundRect">
              <a:avLst/>
            </a:prstGeom>
            <a:noFill/>
            <a:ln w="19050" cap="flat" cmpd="sng" algn="ctr">
              <a:solidFill>
                <a:srgbClr val="FFFFFF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558B1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70910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Data Warehouse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Learn more at: https://learn.microsoft.com/en-us/fabric/data-warehouse/data-warehousing</a:t>
            </a:r>
          </a:p>
        </p:txBody>
      </p:sp>
    </p:spTree>
    <p:extLst>
      <p:ext uri="{BB962C8B-B14F-4D97-AF65-F5344CB8AC3E}">
        <p14:creationId xmlns:p14="http://schemas.microsoft.com/office/powerpoint/2010/main" val="3372022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Lakehouse vs. Warehouse?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6" y="1661020"/>
            <a:ext cx="8215774" cy="4874003"/>
          </a:xfrm>
        </p:spPr>
        <p:txBody>
          <a:bodyPr>
            <a:noAutofit/>
          </a:bodyPr>
          <a:lstStyle/>
          <a:p>
            <a:pPr algn="l"/>
            <a:r>
              <a:rPr lang="en-US" sz="2400" dirty="0"/>
              <a:t>Structured and unstructured data vs. only structured data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Spark (</a:t>
            </a:r>
            <a:r>
              <a:rPr lang="en-US" sz="2400" dirty="0" err="1"/>
              <a:t>PySpark</a:t>
            </a:r>
            <a:r>
              <a:rPr lang="en-US" sz="2400" dirty="0"/>
              <a:t>, Scala, Spark SQL, etc.) vs. T-SQL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Highly complex data structures and transformations vs. denormalized tabular data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Data scientist and data engineer vs. SQL developer and data analyst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Learn more at: https://youtu.be/cmQ9hs8DdR0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5130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5400" dirty="0">
                <a:solidFill>
                  <a:schemeClr val="accent2"/>
                </a:solidFill>
              </a:rPr>
              <a:t>Demo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endParaRPr lang="en-US" sz="2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948D777-6C84-06F2-E643-458D63458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094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Synapse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Notebooks – train models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Experiments – evaluate models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Models – store in the workspace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Learn more at: https://learn.microsoft.com/en-us/fabric/data-science/data-science-overview</a:t>
            </a:r>
          </a:p>
        </p:txBody>
      </p:sp>
    </p:spTree>
    <p:extLst>
      <p:ext uri="{BB962C8B-B14F-4D97-AF65-F5344CB8AC3E}">
        <p14:creationId xmlns:p14="http://schemas.microsoft.com/office/powerpoint/2010/main" val="2748823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Real-Time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End-to-end streaming solution for high-speed data analysis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Optimized for time-series analysis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Kusto Query Language (KQL) only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Learn more at: https://learn.microsoft.com/en-us/fabric/real-time-analytics/overview</a:t>
            </a:r>
          </a:p>
        </p:txBody>
      </p:sp>
    </p:spTree>
    <p:extLst>
      <p:ext uri="{BB962C8B-B14F-4D97-AF65-F5344CB8AC3E}">
        <p14:creationId xmlns:p14="http://schemas.microsoft.com/office/powerpoint/2010/main" val="10369266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Power BI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Direct Lake mode (diagram next slide)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Many limitations currently in public preview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Limitations detailed at: https://learn.microsoft.com/en-us/power-bi/enterprise/directlake-overview#known-issues-and-limitations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20184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5400" dirty="0">
                <a:solidFill>
                  <a:schemeClr val="accent2"/>
                </a:solidFill>
              </a:rPr>
              <a:t>Demo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endParaRPr lang="en-US" sz="2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948D777-6C84-06F2-E643-458D63458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0" y="621493"/>
            <a:ext cx="12192000" cy="5615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8914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Power BI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Learn more at: https://learn.microsoft.com/en-us/power-bi/fundamentals/power-bi-overview</a:t>
            </a:r>
          </a:p>
        </p:txBody>
      </p:sp>
    </p:spTree>
    <p:extLst>
      <p:ext uri="{BB962C8B-B14F-4D97-AF65-F5344CB8AC3E}">
        <p14:creationId xmlns:p14="http://schemas.microsoft.com/office/powerpoint/2010/main" val="35845378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97919-E447-D108-375F-369B8B6B4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1A1A8-A696-15FF-07ED-C52D8DC14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47E735-5C47-6CDE-5D38-3855950487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8644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Resources</a:t>
            </a:r>
          </a:p>
        </p:txBody>
      </p:sp>
      <p:sp>
        <p:nvSpPr>
          <p:cNvPr id="3" name="Subtitle 2" descr="Link to two articles from Microsoft and a link to a Microsoft Fabric playlist on the GuyInACube YouTube channel.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https://github.com/DrJekyll325/Presentations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azure.microsoft.com/en-us/blog/introducing-microsoft-fabric-data-analytics-for-the-era-of-ai/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learn.microsoft.com/en-us/fabric/get-started/microsoft-fabric-overview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aka.ms/fabric-learn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7766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6134ABB3-EE9B-05E6-E5E3-59B08CABB2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9107" y="2311450"/>
            <a:ext cx="4805691" cy="838831"/>
          </a:xfrm>
        </p:spPr>
        <p:txBody>
          <a:bodyPr anchor="b">
            <a:normAutofit fontScale="92500" lnSpcReduction="20000"/>
          </a:bodyPr>
          <a:lstStyle/>
          <a:p>
            <a:pPr algn="l"/>
            <a:r>
              <a:rPr lang="en-US" sz="2000" dirty="0">
                <a:solidFill>
                  <a:schemeClr val="tx2"/>
                </a:solidFill>
              </a:rPr>
              <a:t>Please scan the QR code on the room schedule to fill out your session evaluation.</a:t>
            </a:r>
          </a:p>
        </p:txBody>
      </p:sp>
      <p:pic>
        <p:nvPicPr>
          <p:cNvPr id="2051" name="Picture 3">
            <a:extLst>
              <a:ext uri="{FF2B5EF4-FFF2-40B4-BE49-F238E27FC236}">
                <a16:creationId xmlns:a16="http://schemas.microsoft.com/office/drawing/2014/main" id="{8099A848-52AC-94D5-A1A6-BF72EC182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69107" y="606258"/>
            <a:ext cx="4141760" cy="120111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2050" name="Picture 2" descr="Vertical SQL Saturday logo with text">
            <a:extLst>
              <a:ext uri="{FF2B5EF4-FFF2-40B4-BE49-F238E27FC236}">
                <a16:creationId xmlns:a16="http://schemas.microsoft.com/office/drawing/2014/main" id="{EBA3EB57-8E07-780C-232F-26D3BBD12D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238" y="3707720"/>
            <a:ext cx="1251498" cy="1002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07086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Video Resources</a:t>
            </a:r>
          </a:p>
        </p:txBody>
      </p:sp>
      <p:sp>
        <p:nvSpPr>
          <p:cNvPr id="3" name="Subtitle 2" descr="Link to two articles from Microsoft and a link to a Microsoft Fabric playlist on the GuyInACube YouTube channel.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997660" cy="4530054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aka.ms/fabric-webinar-series/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www.youtube.com/watch?v=-f0XIVEP7bE&amp;list=PLv2BtOtLblH1RhbtfTpp9ovi3Y-3HiRO2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221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4C9E510-304C-2914-DBEC-32718339BBFD}"/>
              </a:ext>
            </a:extLst>
          </p:cNvPr>
          <p:cNvSpPr/>
          <p:nvPr/>
        </p:nvSpPr>
        <p:spPr>
          <a:xfrm>
            <a:off x="-1" y="5941687"/>
            <a:ext cx="12192000" cy="957630"/>
          </a:xfrm>
          <a:prstGeom prst="rect">
            <a:avLst/>
          </a:prstGeom>
          <a:solidFill>
            <a:srgbClr val="C72C3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E7558AC-07FC-127F-2649-D0B8A3A07A13}"/>
              </a:ext>
            </a:extLst>
          </p:cNvPr>
          <p:cNvSpPr/>
          <p:nvPr/>
        </p:nvSpPr>
        <p:spPr>
          <a:xfrm>
            <a:off x="0" y="0"/>
            <a:ext cx="12192000" cy="9576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60" name="Picture 36">
            <a:extLst>
              <a:ext uri="{FF2B5EF4-FFF2-40B4-BE49-F238E27FC236}">
                <a16:creationId xmlns:a16="http://schemas.microsoft.com/office/drawing/2014/main" id="{02D0970C-0A23-1833-F769-150449625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28" b="33908"/>
          <a:stretch>
            <a:fillRect/>
          </a:stretch>
        </p:blipFill>
        <p:spPr bwMode="auto">
          <a:xfrm>
            <a:off x="3229571" y="1117640"/>
            <a:ext cx="2661384" cy="877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sp>
        <p:nvSpPr>
          <p:cNvPr id="18" name="Text Box 37">
            <a:extLst>
              <a:ext uri="{FF2B5EF4-FFF2-40B4-BE49-F238E27FC236}">
                <a16:creationId xmlns:a16="http://schemas.microsoft.com/office/drawing/2014/main" id="{B74E683E-D313-B9B5-3575-847CACD376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59954" y="131124"/>
            <a:ext cx="12192000" cy="638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SQL Saturday Baton Rouge 2023</a:t>
            </a:r>
          </a:p>
        </p:txBody>
      </p:sp>
      <p:pic>
        <p:nvPicPr>
          <p:cNvPr id="1062" name="Picture 38">
            <a:extLst>
              <a:ext uri="{FF2B5EF4-FFF2-40B4-BE49-F238E27FC236}">
                <a16:creationId xmlns:a16="http://schemas.microsoft.com/office/drawing/2014/main" id="{40B08D65-3F33-C5EE-0526-A47B26992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04" y="1117640"/>
            <a:ext cx="2057400" cy="877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63" name="Picture 39">
            <a:extLst>
              <a:ext uri="{FF2B5EF4-FFF2-40B4-BE49-F238E27FC236}">
                <a16:creationId xmlns:a16="http://schemas.microsoft.com/office/drawing/2014/main" id="{F5A3B44B-22C2-AAC2-BF0C-5EC7578E2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122" y="2248058"/>
            <a:ext cx="1828800" cy="135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4" name="Picture 40">
            <a:extLst>
              <a:ext uri="{FF2B5EF4-FFF2-40B4-BE49-F238E27FC236}">
                <a16:creationId xmlns:a16="http://schemas.microsoft.com/office/drawing/2014/main" id="{36506C78-B6AE-C975-F995-560BBC21E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330" y="1211429"/>
            <a:ext cx="2670609" cy="71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5" name="Picture 41">
            <a:extLst>
              <a:ext uri="{FF2B5EF4-FFF2-40B4-BE49-F238E27FC236}">
                <a16:creationId xmlns:a16="http://schemas.microsoft.com/office/drawing/2014/main" id="{EAE762CD-4BF0-E2EE-8033-52D237A79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9341" y="2165486"/>
            <a:ext cx="18288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6" name="Picture 42">
            <a:extLst>
              <a:ext uri="{FF2B5EF4-FFF2-40B4-BE49-F238E27FC236}">
                <a16:creationId xmlns:a16="http://schemas.microsoft.com/office/drawing/2014/main" id="{60F72F90-1A17-FA6E-1FED-0CB8A4F1D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72" y="2109664"/>
            <a:ext cx="1685489" cy="1685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7" name="Picture 43">
            <a:extLst>
              <a:ext uri="{FF2B5EF4-FFF2-40B4-BE49-F238E27FC236}">
                <a16:creationId xmlns:a16="http://schemas.microsoft.com/office/drawing/2014/main" id="{CD372E17-B0BD-CD8E-93BB-D42E8EF21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3292" y="2332339"/>
            <a:ext cx="1828800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8" name="Picture 44">
            <a:extLst>
              <a:ext uri="{FF2B5EF4-FFF2-40B4-BE49-F238E27FC236}">
                <a16:creationId xmlns:a16="http://schemas.microsoft.com/office/drawing/2014/main" id="{9CFCE9AC-F285-EAC8-058A-E9CCEF913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4268268"/>
            <a:ext cx="1828800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9" name="Picture 45">
            <a:extLst>
              <a:ext uri="{FF2B5EF4-FFF2-40B4-BE49-F238E27FC236}">
                <a16:creationId xmlns:a16="http://schemas.microsoft.com/office/drawing/2014/main" id="{248FF89C-8561-B5FC-B1C7-77B0B3BA5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1192" y="3211986"/>
            <a:ext cx="18288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70" name="Picture 46">
            <a:extLst>
              <a:ext uri="{FF2B5EF4-FFF2-40B4-BE49-F238E27FC236}">
                <a16:creationId xmlns:a16="http://schemas.microsoft.com/office/drawing/2014/main" id="{926B1CA2-CFC7-D4D6-3E9D-2EFA442977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6316" y="3962921"/>
            <a:ext cx="1828800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71" name="Picture 47">
            <a:extLst>
              <a:ext uri="{FF2B5EF4-FFF2-40B4-BE49-F238E27FC236}">
                <a16:creationId xmlns:a16="http://schemas.microsoft.com/office/drawing/2014/main" id="{F1DBE340-0728-946F-8042-906486247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1441" y="3325519"/>
            <a:ext cx="1828800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72" name="Picture 48">
            <a:extLst>
              <a:ext uri="{FF2B5EF4-FFF2-40B4-BE49-F238E27FC236}">
                <a16:creationId xmlns:a16="http://schemas.microsoft.com/office/drawing/2014/main" id="{288B0427-D14F-D874-4B6F-408A26AA7F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1192" y="4190265"/>
            <a:ext cx="182880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73" name="Picture 49">
            <a:extLst>
              <a:ext uri="{FF2B5EF4-FFF2-40B4-BE49-F238E27FC236}">
                <a16:creationId xmlns:a16="http://schemas.microsoft.com/office/drawing/2014/main" id="{3C5FAE01-1FEC-60ED-77EA-BA5113B131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5596" y="4314091"/>
            <a:ext cx="1828800" cy="25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74" name="Picture 50">
            <a:extLst>
              <a:ext uri="{FF2B5EF4-FFF2-40B4-BE49-F238E27FC236}">
                <a16:creationId xmlns:a16="http://schemas.microsoft.com/office/drawing/2014/main" id="{E811DA7C-F863-F710-2AFC-4C4357143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1272" y="2288163"/>
            <a:ext cx="1371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75" name="Picture 51">
            <a:extLst>
              <a:ext uri="{FF2B5EF4-FFF2-40B4-BE49-F238E27FC236}">
                <a16:creationId xmlns:a16="http://schemas.microsoft.com/office/drawing/2014/main" id="{131361AC-9B62-EA17-5F75-61689A68B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5129104"/>
            <a:ext cx="19050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76" name="Picture 52">
            <a:extLst>
              <a:ext uri="{FF2B5EF4-FFF2-40B4-BE49-F238E27FC236}">
                <a16:creationId xmlns:a16="http://schemas.microsoft.com/office/drawing/2014/main" id="{8DC627BD-D418-9E86-D3F8-E14F13F28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3772" y="4190265"/>
            <a:ext cx="2094176" cy="523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77" name="Picture 53">
            <a:extLst>
              <a:ext uri="{FF2B5EF4-FFF2-40B4-BE49-F238E27FC236}">
                <a16:creationId xmlns:a16="http://schemas.microsoft.com/office/drawing/2014/main" id="{2861DA42-684A-DA51-47E6-6794696AA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5596" y="5076007"/>
            <a:ext cx="18288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78" name="Picture 54">
            <a:extLst>
              <a:ext uri="{FF2B5EF4-FFF2-40B4-BE49-F238E27FC236}">
                <a16:creationId xmlns:a16="http://schemas.microsoft.com/office/drawing/2014/main" id="{D27CEBAD-47AC-BB28-AE3F-0615AB3C2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296" y="1063555"/>
            <a:ext cx="205740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A31DF5D-18A1-8118-9E4C-067CED2B39F3}"/>
              </a:ext>
            </a:extLst>
          </p:cNvPr>
          <p:cNvSpPr txBox="1"/>
          <p:nvPr/>
        </p:nvSpPr>
        <p:spPr>
          <a:xfrm>
            <a:off x="0" y="6096051"/>
            <a:ext cx="121919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Thank you, Sponsors!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408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Agenda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600" dirty="0"/>
              <a:t>“100 level” overview of Microsoft Fabric</a:t>
            </a:r>
          </a:p>
          <a:p>
            <a:pPr algn="l"/>
            <a:endParaRPr lang="en-US" sz="2600" dirty="0"/>
          </a:p>
          <a:p>
            <a:pPr algn="l"/>
            <a:r>
              <a:rPr lang="en-US" sz="2600" dirty="0"/>
              <a:t>Not a deep dive!</a:t>
            </a:r>
          </a:p>
          <a:p>
            <a:pPr algn="l"/>
            <a:endParaRPr lang="en-US" sz="2600" dirty="0"/>
          </a:p>
          <a:p>
            <a:pPr algn="l"/>
            <a:r>
              <a:rPr lang="en-US" sz="2600" dirty="0" err="1"/>
              <a:t>OneLake</a:t>
            </a:r>
            <a:r>
              <a:rPr lang="en-US" sz="2600" dirty="0"/>
              <a:t> and </a:t>
            </a:r>
            <a:r>
              <a:rPr lang="en-US" sz="2600" dirty="0" err="1"/>
              <a:t>lakehouse</a:t>
            </a:r>
            <a:r>
              <a:rPr lang="en-US" sz="2600" dirty="0"/>
              <a:t> architecture</a:t>
            </a:r>
          </a:p>
          <a:p>
            <a:pPr algn="l"/>
            <a:endParaRPr lang="en-US" sz="2600" dirty="0"/>
          </a:p>
          <a:p>
            <a:pPr algn="l"/>
            <a:r>
              <a:rPr lang="en-US" sz="2600" dirty="0"/>
              <a:t>Discuss the different components of Fabric</a:t>
            </a:r>
          </a:p>
          <a:p>
            <a:pPr algn="l"/>
            <a:endParaRPr lang="en-US" sz="2600" dirty="0"/>
          </a:p>
          <a:p>
            <a:pPr algn="l"/>
            <a:r>
              <a:rPr lang="en-US" sz="2600" dirty="0"/>
              <a:t>Demos for some components intermingled</a:t>
            </a:r>
          </a:p>
          <a:p>
            <a:pPr algn="l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97956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chemeClr val="accent2"/>
                </a:solidFill>
              </a:rPr>
              <a:t>What is Microsoft Fabric?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2600" dirty="0"/>
              <a:t>Microsoft’s next generation all-in-one data analytics product</a:t>
            </a:r>
          </a:p>
          <a:p>
            <a:pPr algn="l"/>
            <a:endParaRPr lang="en-US" sz="2600" dirty="0"/>
          </a:p>
          <a:p>
            <a:pPr algn="l"/>
            <a:r>
              <a:rPr lang="en-US" sz="2600" dirty="0"/>
              <a:t>Full integration of data warehousing, data engineering, and data science tools into the same portal as Power BI (reporting and data visualization)</a:t>
            </a:r>
          </a:p>
          <a:p>
            <a:pPr algn="l"/>
            <a:endParaRPr lang="en-US" sz="2600" dirty="0"/>
          </a:p>
          <a:p>
            <a:pPr algn="l"/>
            <a:r>
              <a:rPr lang="en-US" sz="2600" dirty="0"/>
              <a:t>Software-as-a-Service (SaaS) rather than Platform-as-a-Service (PaaS)</a:t>
            </a:r>
          </a:p>
          <a:p>
            <a:pPr algn="l"/>
            <a:endParaRPr lang="en-US" sz="2600" dirty="0"/>
          </a:p>
          <a:p>
            <a:pPr algn="l"/>
            <a:r>
              <a:rPr lang="en-US" sz="2600" dirty="0"/>
              <a:t>One copy of data in the integrated </a:t>
            </a:r>
            <a:r>
              <a:rPr lang="en-US" sz="2600" dirty="0" err="1"/>
              <a:t>OneLake</a:t>
            </a:r>
            <a:r>
              <a:rPr lang="en-US" sz="2600" dirty="0"/>
              <a:t> data lake</a:t>
            </a:r>
          </a:p>
          <a:p>
            <a:pPr algn="l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57410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ACC122-B825-F3AD-0ECD-8833636A5D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9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5400" dirty="0">
                <a:solidFill>
                  <a:schemeClr val="accent2"/>
                </a:solidFill>
              </a:rPr>
              <a:t>SaaS Foundation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78BEF3-28CA-3A6F-C5FD-0B3353D868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2422" y="1884410"/>
            <a:ext cx="8757811" cy="329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625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0997-3CB9-4AC0-9A06-C07B8B01E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570452"/>
            <a:ext cx="7766936" cy="855676"/>
          </a:xfrm>
        </p:spPr>
        <p:txBody>
          <a:bodyPr/>
          <a:lstStyle/>
          <a:p>
            <a:pPr algn="ctr"/>
            <a:r>
              <a:rPr lang="en-US" sz="4800" dirty="0" err="1">
                <a:solidFill>
                  <a:schemeClr val="accent2"/>
                </a:solidFill>
              </a:rPr>
              <a:t>OneLake</a:t>
            </a:r>
            <a:endParaRPr lang="en-US" sz="4800" dirty="0">
              <a:solidFill>
                <a:schemeClr val="accent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867A6-A7E8-4D82-9D66-A68CDB8EF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1661021"/>
            <a:ext cx="7766936" cy="4530054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“OneDrive for data”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Full compatibility with Azure Data Lake Storage Gen2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Shortcut feature allows data virtualization across other ADLSg2, Amazon S3, and (soon) Google Storage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Data stored in the open-source Delta Parquet format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1118058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1506</TotalTime>
  <Words>733</Words>
  <Application>Microsoft Office PowerPoint</Application>
  <PresentationFormat>Widescreen</PresentationFormat>
  <Paragraphs>170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Berlin Sans FB</vt:lpstr>
      <vt:lpstr>Segoe UI</vt:lpstr>
      <vt:lpstr>Segoe UI Light</vt:lpstr>
      <vt:lpstr>Trebuchet MS</vt:lpstr>
      <vt:lpstr>Wingdings 3</vt:lpstr>
      <vt:lpstr>Facet</vt:lpstr>
      <vt:lpstr>Data – The Fabric Of Our Lives</vt:lpstr>
      <vt:lpstr>PowerPoint Presentation</vt:lpstr>
      <vt:lpstr>PowerPoint Presentation</vt:lpstr>
      <vt:lpstr>PowerPoint Presentation</vt:lpstr>
      <vt:lpstr>Agenda</vt:lpstr>
      <vt:lpstr>What is Microsoft Fabric?</vt:lpstr>
      <vt:lpstr>PowerPoint Presentation</vt:lpstr>
      <vt:lpstr>SaaS Foundation</vt:lpstr>
      <vt:lpstr>OneLake</vt:lpstr>
      <vt:lpstr>PowerPoint Presentation</vt:lpstr>
      <vt:lpstr>SaaS Foundation, part 2</vt:lpstr>
      <vt:lpstr>PowerPoint Presentation</vt:lpstr>
      <vt:lpstr>What is a Lakehouse?</vt:lpstr>
      <vt:lpstr>Key features of a Lakehouse</vt:lpstr>
      <vt:lpstr>More key features</vt:lpstr>
      <vt:lpstr>Delta Parquet</vt:lpstr>
      <vt:lpstr>Medallion architecture</vt:lpstr>
      <vt:lpstr>Lakehouse Demo</vt:lpstr>
      <vt:lpstr>Synapse Data Warehouse</vt:lpstr>
      <vt:lpstr>Data Warehouse Demo</vt:lpstr>
      <vt:lpstr>Lakehouse vs. Warehouse?</vt:lpstr>
      <vt:lpstr>Demo</vt:lpstr>
      <vt:lpstr>Synapse Data Science</vt:lpstr>
      <vt:lpstr>Real-Time Analytics</vt:lpstr>
      <vt:lpstr>Power BI</vt:lpstr>
      <vt:lpstr>Demo</vt:lpstr>
      <vt:lpstr>Power BI Demo</vt:lpstr>
      <vt:lpstr>PowerPoint Presentation</vt:lpstr>
      <vt:lpstr>Resources</vt:lpstr>
      <vt:lpstr>Video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 Transactions Model</dc:title>
  <dc:creator>Chris Hyde</dc:creator>
  <cp:lastModifiedBy>Chris Hyde</cp:lastModifiedBy>
  <cp:revision>77</cp:revision>
  <dcterms:created xsi:type="dcterms:W3CDTF">2021-06-17T21:52:43Z</dcterms:created>
  <dcterms:modified xsi:type="dcterms:W3CDTF">2023-07-29T02:18:52Z</dcterms:modified>
</cp:coreProperties>
</file>

<file path=docProps/thumbnail.jpeg>
</file>